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684" y="12"/>
      </p:cViewPr>
      <p:guideLst>
        <p:guide orient="horz" pos="13607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C5134-002F-4C2B-8DC8-ABB9F4DE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7070725"/>
            <a:ext cx="21599525" cy="15039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72A12-54BF-45B3-A76C-E208C878B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22690138"/>
            <a:ext cx="21599525" cy="10429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AC3140-4386-4FD2-A503-22463F65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C4E30C4-D06F-417C-BF87-067F0F94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ED6D25-A4D9-4DC9-BCB0-667BA1D5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644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BD868-186C-4A01-A701-35011F69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C8759BD-7E56-420A-B776-4A888896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2362F27-ED35-45A8-97C2-3D7C583D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1E8479-B1C9-4C15-8821-65D84AF9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0FD90A-0F97-4238-9BA7-35FF5FF8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089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82502D-C2F7-40F3-B557-7FEF7F730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0513" y="2300288"/>
            <a:ext cx="6210300" cy="3661092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7CBD82E-1B80-4EEC-97B6-4780210C7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79613" y="2300288"/>
            <a:ext cx="18478500" cy="36610925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0AAEAF-4FF7-485B-9AE0-9B847F53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D22EA6D-D75F-4513-9D2B-C90792EE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632306B-A1BE-4374-9C1D-A0264FA8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917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8B3C8-280B-4E43-B74E-CD2BD91D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9D13252-7007-4B17-8BB0-4E0CE390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AD541C38-49F9-40F5-8EC3-5BF8593BF69B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5CD3C22-E4C7-406F-87B1-568D620D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42E775F-BFE6-4CAC-A6DA-44472561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EF3D41FD-AE1A-44E2-A2CE-96D499D5FA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351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52BE3-DE82-4A54-844A-E903D81F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F07AADC-642A-4431-A42D-E8800C1F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6EA47D5-9D27-4E18-878F-5B06426C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D9508-8B6D-44DB-9E87-97BAEBDA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18EC2E8-F5B3-4B7A-9740-B6AC72E4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323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1EB9D-CED5-49D6-B898-C3A56363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25" y="10769600"/>
            <a:ext cx="24839613" cy="179705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1101EB-AE8F-4687-9523-E21EB1C64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325" y="28909963"/>
            <a:ext cx="24839613" cy="9450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EE579C4-DEC3-4467-B2E7-1DEBCC5E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A253E8E-B886-44E3-BAF3-16F62F27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FC4FD99-C22A-41FE-B1E8-91BD564E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88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AAD0-4BF0-4B61-9B14-A8425EB4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AF0A5E8-1033-4E0B-BA3A-B150F2D71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9613" y="11499850"/>
            <a:ext cx="12344400" cy="2741136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BD27202-2BA3-473A-BDB6-8739C04F4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6413" y="11499850"/>
            <a:ext cx="12344400" cy="2741136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E6A89D6-28D7-4C28-89B8-06617295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BCB8D59-D4E0-4741-98C3-8A944B47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8FF7BFD-0ED7-4BBD-BA3C-1396814A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835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AA35C-7BE3-4924-A8D1-67DE5629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5" y="2300288"/>
            <a:ext cx="24839613" cy="835025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36BE761-608F-44C4-87A9-806335560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375" y="10590213"/>
            <a:ext cx="12184063" cy="51895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70F0E73-4D1E-4895-94CA-445EBA46C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375" y="15779750"/>
            <a:ext cx="12184063" cy="232108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BA802DA-A79F-48DF-88F3-04E21D54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79600" y="10590213"/>
            <a:ext cx="12244388" cy="51895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1E5DE41-EEB1-419A-BEE2-A79A40FC8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79600" y="15779750"/>
            <a:ext cx="12244388" cy="232108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A06CF39-921F-4889-8F8F-29750255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99BE8BA-D427-4AC6-BFD5-94A2DE15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4136DE5-3900-4BEF-B10B-DFB96ECC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277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34CBE-8693-4E0E-8967-DFC96C5B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477F191-3D49-4223-A298-FD86882D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2DE6156-2819-4D20-933E-7D03EFB4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D4FE6DD-30D3-468E-9400-D38AD167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35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E3C46C2-10F7-451F-A95E-607DA1D7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A646E51-9AC5-40FE-A973-DA114093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19CE991-E67B-42D2-BC9D-3674B758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66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70E8C-0A4B-4D20-8623-9BBE07B2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5" y="2879725"/>
            <a:ext cx="9288463" cy="10080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C1AABA-B059-44EE-9BB7-EE5FF88A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4388" y="6219825"/>
            <a:ext cx="14579600" cy="3070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890B6B3-D6C9-4C5D-A9C5-AF2F41622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375" y="12960350"/>
            <a:ext cx="9288463" cy="24010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A436675-5E66-42C0-98A6-3008B894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E9880DD-9BE2-4D4F-B2B7-5B875783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4BC237-1660-40FA-A4BC-A808926C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954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0663B-832F-40FB-8164-37A16017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5" y="2879725"/>
            <a:ext cx="9288463" cy="100806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C5DAECC-A1EA-4E9F-B02A-E2F1C0E97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4388" y="6219825"/>
            <a:ext cx="14579600" cy="3070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5E36B9A-A2B3-4DD2-BD3C-F57AEB516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375" y="12960350"/>
            <a:ext cx="9288463" cy="24010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D9633BD-FAE1-4EF0-A76F-70CD3318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13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38087065-4994-4317-92F3-0444A5AF235A}" type="datetimeFigureOut">
              <a:rPr lang="pt-PT" smtClean="0"/>
              <a:t>03/07/2019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735BAE2-60A0-4125-88CE-306A9793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0875" y="40039925"/>
            <a:ext cx="9718675" cy="23002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6DBE786-AF39-4A5F-8F33-F97803C0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40638" y="40039925"/>
            <a:ext cx="6480175" cy="2300288"/>
          </a:xfrm>
          <a:prstGeom prst="rect">
            <a:avLst/>
          </a:prstGeom>
        </p:spPr>
        <p:txBody>
          <a:bodyPr/>
          <a:lstStyle/>
          <a:p>
            <a:fld id="{80FBA7C6-FCB9-47FC-907B-7F9BCC797F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842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0DA5BA0-1C64-4E68-BE72-8E59FEBB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2300288"/>
            <a:ext cx="24841200" cy="835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195FC5C-4DAB-44A6-ACE5-128EBB6ED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613" y="11499850"/>
            <a:ext cx="24841200" cy="274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PT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34F11A4-68B5-468B-B24E-1BAC76396116}"/>
              </a:ext>
            </a:extLst>
          </p:cNvPr>
          <p:cNvGrpSpPr/>
          <p:nvPr userDrawn="1"/>
        </p:nvGrpSpPr>
        <p:grpSpPr>
          <a:xfrm>
            <a:off x="2160031" y="-23603"/>
            <a:ext cx="576001" cy="43224241"/>
            <a:chOff x="2160031" y="-23603"/>
            <a:chExt cx="576001" cy="4322424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44761FA-D677-4178-945E-CED3BA60F49D}"/>
                </a:ext>
              </a:extLst>
            </p:cNvPr>
            <p:cNvSpPr/>
            <p:nvPr/>
          </p:nvSpPr>
          <p:spPr>
            <a:xfrm>
              <a:off x="2160032" y="7021286"/>
              <a:ext cx="576000" cy="36179352"/>
            </a:xfrm>
            <a:prstGeom prst="rect">
              <a:avLst/>
            </a:prstGeom>
            <a:solidFill>
              <a:srgbClr val="7E1106"/>
            </a:solidFill>
            <a:ln>
              <a:solidFill>
                <a:srgbClr val="7E11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4B5FA60-F0AF-4B69-8C07-8326C98AC075}"/>
                </a:ext>
              </a:extLst>
            </p:cNvPr>
            <p:cNvSpPr/>
            <p:nvPr/>
          </p:nvSpPr>
          <p:spPr>
            <a:xfrm>
              <a:off x="2160031" y="-23603"/>
              <a:ext cx="576000" cy="1692000"/>
            </a:xfrm>
            <a:prstGeom prst="rect">
              <a:avLst/>
            </a:prstGeom>
            <a:solidFill>
              <a:srgbClr val="7E1106"/>
            </a:solidFill>
            <a:ln>
              <a:solidFill>
                <a:srgbClr val="7E11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0F333D5-E7F1-4058-A737-4E586CCF9906}"/>
              </a:ext>
            </a:extLst>
          </p:cNvPr>
          <p:cNvGrpSpPr/>
          <p:nvPr userDrawn="1"/>
        </p:nvGrpSpPr>
        <p:grpSpPr>
          <a:xfrm>
            <a:off x="2160032" y="2203307"/>
            <a:ext cx="12022282" cy="3965596"/>
            <a:chOff x="2160032" y="2203307"/>
            <a:chExt cx="12022282" cy="396559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F229671-FBDE-4784-A952-2A6D4BC6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32" y="2203307"/>
              <a:ext cx="3437964" cy="2460194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E8774DF-034E-4434-93C9-762D09034102}"/>
                </a:ext>
              </a:extLst>
            </p:cNvPr>
            <p:cNvSpPr txBox="1"/>
            <p:nvPr/>
          </p:nvSpPr>
          <p:spPr>
            <a:xfrm>
              <a:off x="2160032" y="4968574"/>
              <a:ext cx="9098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dirty="0">
                  <a:latin typeface="Arial" panose="020B0604020202020204" pitchFamily="34" charset="0"/>
                  <a:cs typeface="Arial" panose="020B0604020202020204" pitchFamily="34" charset="0"/>
                </a:rPr>
                <a:t>25 e 26 de outubro de 2019</a:t>
              </a:r>
            </a:p>
            <a:p>
              <a:r>
                <a:rPr lang="pt-PT" sz="3600" dirty="0">
                  <a:latin typeface="Arial" panose="020B0604020202020204" pitchFamily="34" charset="0"/>
                  <a:cs typeface="Arial" panose="020B0604020202020204" pitchFamily="34" charset="0"/>
                </a:rPr>
                <a:t>Escola Superior de Educação do Porto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4525F71-E0C2-4016-874F-1D0BEDEC6E59}"/>
                </a:ext>
              </a:extLst>
            </p:cNvPr>
            <p:cNvSpPr txBox="1"/>
            <p:nvPr/>
          </p:nvSpPr>
          <p:spPr>
            <a:xfrm>
              <a:off x="5917694" y="2317724"/>
              <a:ext cx="826462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Colóquio</a:t>
              </a:r>
              <a:endParaRPr lang="pt-PT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PT" sz="4400" dirty="0">
                  <a:latin typeface="Arial" panose="020B0604020202020204" pitchFamily="34" charset="0"/>
                  <a:cs typeface="Arial" panose="020B0604020202020204" pitchFamily="34" charset="0"/>
                </a:rPr>
                <a:t>Inovação em educação: balanças e perspetivas futuras</a:t>
              </a:r>
            </a:p>
          </p:txBody>
        </p:sp>
      </p:grp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37AD6922-7E81-4F29-896E-B1FE79C4C625}"/>
              </a:ext>
            </a:extLst>
          </p:cNvPr>
          <p:cNvCxnSpPr/>
          <p:nvPr userDrawn="1"/>
        </p:nvCxnSpPr>
        <p:spPr>
          <a:xfrm>
            <a:off x="14400212" y="2300288"/>
            <a:ext cx="0" cy="4248000"/>
          </a:xfrm>
          <a:prstGeom prst="line">
            <a:avLst/>
          </a:prstGeom>
          <a:ln w="76200">
            <a:solidFill>
              <a:srgbClr val="7E1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.gov.br/ses-realiza-reuniao-de-sensibilizacao-da-ouvidoria-e-servico-de-informacao-do-cidada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1">
            <a:extLst>
              <a:ext uri="{FF2B5EF4-FFF2-40B4-BE49-F238E27FC236}">
                <a16:creationId xmlns:a16="http://schemas.microsoft.com/office/drawing/2014/main" id="{0416F8A8-724B-405E-9688-A7A4680014B5}"/>
              </a:ext>
            </a:extLst>
          </p:cNvPr>
          <p:cNvSpPr txBox="1"/>
          <p:nvPr/>
        </p:nvSpPr>
        <p:spPr>
          <a:xfrm>
            <a:off x="15160057" y="2336241"/>
            <a:ext cx="11367500" cy="3857190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>
              <a:spcAft>
                <a:spcPts val="999"/>
              </a:spcAft>
            </a:pPr>
            <a:r>
              <a:rPr lang="pt-PT" sz="58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</a:t>
            </a:r>
            <a:r>
              <a:rPr lang="pt-PT" sz="58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58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bold, 60, vermelho</a:t>
            </a:r>
          </a:p>
          <a:p>
            <a:pPr>
              <a:spcAft>
                <a:spcPts val="999"/>
              </a:spcAft>
            </a:pPr>
            <a:r>
              <a:rPr lang="pt-PT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Subtítulo: </a:t>
            </a:r>
            <a:r>
              <a:rPr lang="pt-PT" sz="4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50, cinza</a:t>
            </a:r>
          </a:p>
          <a:p>
            <a:endParaRPr lang="pt-PT" sz="4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Nome(s) do(s) autor(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, 36, negrito, preto</a:t>
            </a:r>
          </a:p>
          <a:p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Universidade: 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, 36, preto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C344443-F5A0-4E4C-8E8D-C93F1FA9257D}"/>
              </a:ext>
            </a:extLst>
          </p:cNvPr>
          <p:cNvSpPr/>
          <p:nvPr/>
        </p:nvSpPr>
        <p:spPr>
          <a:xfrm>
            <a:off x="5212704" y="7770136"/>
            <a:ext cx="20696335" cy="7856719"/>
          </a:xfrm>
          <a:prstGeom prst="rect">
            <a:avLst/>
          </a:prstGeom>
          <a:solidFill>
            <a:srgbClr val="F5F3F1"/>
          </a:solidFill>
          <a:ln>
            <a:solidFill>
              <a:srgbClr val="F5F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t-PT" dirty="0"/>
          </a:p>
        </p:txBody>
      </p:sp>
      <p:sp>
        <p:nvSpPr>
          <p:cNvPr id="6" name="TextBox 69">
            <a:extLst>
              <a:ext uri="{FF2B5EF4-FFF2-40B4-BE49-F238E27FC236}">
                <a16:creationId xmlns:a16="http://schemas.microsoft.com/office/drawing/2014/main" id="{656BFD4D-40CA-4DC2-9AB9-0E1035395BB5}"/>
              </a:ext>
            </a:extLst>
          </p:cNvPr>
          <p:cNvSpPr txBox="1"/>
          <p:nvPr/>
        </p:nvSpPr>
        <p:spPr>
          <a:xfrm>
            <a:off x="5531827" y="8059227"/>
            <a:ext cx="20377212" cy="6094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1" tIns="45710" rIns="91421" bIns="45710" rtlCol="0">
            <a:spAutoFit/>
          </a:bodyPr>
          <a:lstStyle/>
          <a:p>
            <a:pPr>
              <a:lnSpc>
                <a:spcPts val="4198"/>
              </a:lnSpc>
              <a:spcAft>
                <a:spcPts val="1498"/>
              </a:spcAft>
            </a:pP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Secção /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vermelho</a:t>
            </a:r>
          </a:p>
          <a:p>
            <a:pPr>
              <a:lnSpc>
                <a:spcPts val="4198"/>
              </a:lnSpc>
              <a:spcAft>
                <a:spcPts val="1498"/>
              </a:spcAft>
            </a:pP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/ </a:t>
            </a:r>
            <a:r>
              <a:rPr lang="pt-PT" sz="3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cinza</a:t>
            </a:r>
          </a:p>
          <a:p>
            <a:pPr>
              <a:lnSpc>
                <a:spcPts val="4198"/>
              </a:lnSpc>
              <a:spcAft>
                <a:spcPts val="1498"/>
              </a:spcAft>
            </a:pPr>
            <a:endParaRPr lang="pt-PT" sz="3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04" indent="-457104">
              <a:lnSpc>
                <a:spcPts val="4000"/>
              </a:lnSpc>
              <a:spcAft>
                <a:spcPts val="1498"/>
              </a:spcAft>
              <a:buFont typeface="Arial" panose="020B0604020202020204" pitchFamily="34" charset="0"/>
              <a:buChar char="•"/>
            </a:pP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Texto de todas as secções: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30, preto.</a:t>
            </a:r>
          </a:p>
          <a:p>
            <a:pPr marL="457104" indent="-457104">
              <a:lnSpc>
                <a:spcPts val="4000"/>
              </a:lnSpc>
              <a:spcAft>
                <a:spcPts val="1498"/>
              </a:spcAft>
              <a:buFont typeface="Arial" panose="020B0604020202020204" pitchFamily="34" charset="0"/>
              <a:buChar char="•"/>
            </a:pP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Incentiva-se o uso de imagens e/ou esquemas (e.g. ferramenta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104" indent="-457104">
              <a:lnSpc>
                <a:spcPts val="4000"/>
              </a:lnSpc>
              <a:spcAft>
                <a:spcPts val="1498"/>
              </a:spcAft>
              <a:buFont typeface="Arial" panose="020B0604020202020204" pitchFamily="34" charset="0"/>
              <a:buChar char="•"/>
            </a:pP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O poster poderá estar em Português ou Inglês.</a:t>
            </a:r>
          </a:p>
          <a:p>
            <a:pPr marL="457104" indent="-457104">
              <a:lnSpc>
                <a:spcPts val="4000"/>
              </a:lnSpc>
              <a:spcAft>
                <a:spcPts val="1498"/>
              </a:spcAft>
              <a:buFont typeface="Arial" panose="020B0604020202020204" pitchFamily="34" charset="0"/>
              <a:buChar char="•"/>
            </a:pP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a, eventualmente, incluir ao longo do texto devem ser indicadas com um número entre parêntesis retos (por exemplo [1]), segundo a ordem em que aparecem.</a:t>
            </a:r>
          </a:p>
          <a:p>
            <a:pPr marL="457104" indent="-457104">
              <a:lnSpc>
                <a:spcPts val="4000"/>
              </a:lnSpc>
              <a:spcAft>
                <a:spcPts val="1498"/>
              </a:spcAft>
              <a:buFont typeface="Arial" panose="020B0604020202020204" pitchFamily="34" charset="0"/>
              <a:buChar char="•"/>
            </a:pP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Eventuais logos adicionais devem ser incluídos no final do poster.</a:t>
            </a:r>
          </a:p>
        </p:txBody>
      </p:sp>
      <p:sp>
        <p:nvSpPr>
          <p:cNvPr id="7" name="Rectangle 64">
            <a:extLst>
              <a:ext uri="{FF2B5EF4-FFF2-40B4-BE49-F238E27FC236}">
                <a16:creationId xmlns:a16="http://schemas.microsoft.com/office/drawing/2014/main" id="{A6217C4A-B7A1-44B1-A7E0-564C48FD215F}"/>
              </a:ext>
            </a:extLst>
          </p:cNvPr>
          <p:cNvSpPr/>
          <p:nvPr/>
        </p:nvSpPr>
        <p:spPr>
          <a:xfrm>
            <a:off x="16322474" y="17203560"/>
            <a:ext cx="9598449" cy="8632620"/>
          </a:xfrm>
          <a:prstGeom prst="rect">
            <a:avLst/>
          </a:prstGeom>
          <a:ln>
            <a:solidFill>
              <a:srgbClr val="7E110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1" tIns="45710" rIns="91421" bIns="45710" rtlCol="0" anchor="ctr"/>
          <a:lstStyle/>
          <a:p>
            <a:pPr algn="ctr"/>
            <a:endParaRPr lang="pt-PT"/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37906826-3AA9-4430-B06C-E87242B0176B}"/>
              </a:ext>
            </a:extLst>
          </p:cNvPr>
          <p:cNvSpPr/>
          <p:nvPr/>
        </p:nvSpPr>
        <p:spPr>
          <a:xfrm>
            <a:off x="5212704" y="17213165"/>
            <a:ext cx="10348167" cy="8575728"/>
          </a:xfrm>
          <a:prstGeom prst="rect">
            <a:avLst/>
          </a:prstGeom>
          <a:ln>
            <a:solidFill>
              <a:srgbClr val="7E110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1" tIns="45710" rIns="91421" bIns="45710" rtlCol="0" anchor="ctr"/>
          <a:lstStyle/>
          <a:p>
            <a:pPr algn="ctr"/>
            <a:endParaRPr lang="pt-PT"/>
          </a:p>
        </p:txBody>
      </p:sp>
      <p:sp>
        <p:nvSpPr>
          <p:cNvPr id="9" name="TextBox 67">
            <a:extLst>
              <a:ext uri="{FF2B5EF4-FFF2-40B4-BE49-F238E27FC236}">
                <a16:creationId xmlns:a16="http://schemas.microsoft.com/office/drawing/2014/main" id="{0524B8AE-6BDA-4CB0-BF18-AF2F2E603CE2}"/>
              </a:ext>
            </a:extLst>
          </p:cNvPr>
          <p:cNvSpPr txBox="1"/>
          <p:nvPr/>
        </p:nvSpPr>
        <p:spPr>
          <a:xfrm>
            <a:off x="5656513" y="17544303"/>
            <a:ext cx="9503544" cy="8241124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>
              <a:lnSpc>
                <a:spcPts val="4198"/>
              </a:lnSpc>
              <a:spcAft>
                <a:spcPts val="1498"/>
              </a:spcAft>
              <a:defRPr/>
            </a:pP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Secção /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vermelho</a:t>
            </a:r>
          </a:p>
          <a:p>
            <a:pPr>
              <a:lnSpc>
                <a:spcPts val="4198"/>
              </a:lnSpc>
              <a:spcAft>
                <a:spcPts val="1498"/>
              </a:spcAft>
            </a:pP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/ </a:t>
            </a:r>
            <a:r>
              <a:rPr lang="pt-PT" sz="3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cinza</a:t>
            </a:r>
          </a:p>
          <a:p>
            <a:pPr>
              <a:lnSpc>
                <a:spcPts val="4000"/>
              </a:lnSpc>
              <a:spcAft>
                <a:spcPts val="1498"/>
              </a:spcAft>
            </a:pP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magna,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non.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fames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egestas.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massa,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purus.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massa,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purus.</a:t>
            </a:r>
          </a:p>
        </p:txBody>
      </p:sp>
      <p:sp>
        <p:nvSpPr>
          <p:cNvPr id="10" name="TextBox 70">
            <a:extLst>
              <a:ext uri="{FF2B5EF4-FFF2-40B4-BE49-F238E27FC236}">
                <a16:creationId xmlns:a16="http://schemas.microsoft.com/office/drawing/2014/main" id="{9E7BEE2B-CAF7-44DB-AEDA-717A5D622AFB}"/>
              </a:ext>
            </a:extLst>
          </p:cNvPr>
          <p:cNvSpPr txBox="1"/>
          <p:nvPr/>
        </p:nvSpPr>
        <p:spPr>
          <a:xfrm>
            <a:off x="16568354" y="17472343"/>
            <a:ext cx="9020144" cy="7922725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>
              <a:lnSpc>
                <a:spcPts val="4198"/>
              </a:lnSpc>
              <a:spcAft>
                <a:spcPts val="1498"/>
              </a:spcAft>
            </a:pP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Secção /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vermelho</a:t>
            </a:r>
            <a:br>
              <a:rPr lang="pt-PT" sz="3100" b="1" dirty="0">
                <a:solidFill>
                  <a:srgbClr val="207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/ </a:t>
            </a:r>
            <a:r>
              <a:rPr lang="pt-PT" sz="3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cinza</a:t>
            </a:r>
          </a:p>
          <a:p>
            <a:pPr>
              <a:lnSpc>
                <a:spcPts val="4198"/>
              </a:lnSpc>
              <a:spcAft>
                <a:spcPts val="1498"/>
              </a:spcAft>
              <a:defRPr/>
            </a:pP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egestas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vitae egestas.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odio eu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sem.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ante a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sem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ultrices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eros.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porta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3132D32-7FF5-4836-8C92-9961675F9B3A}"/>
              </a:ext>
            </a:extLst>
          </p:cNvPr>
          <p:cNvSpPr/>
          <p:nvPr/>
        </p:nvSpPr>
        <p:spPr>
          <a:xfrm>
            <a:off x="19795951" y="28191851"/>
            <a:ext cx="5996086" cy="6147644"/>
          </a:xfrm>
          <a:prstGeom prst="rect">
            <a:avLst/>
          </a:prstGeom>
          <a:ln>
            <a:solidFill>
              <a:srgbClr val="7E110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1" tIns="45710" rIns="91421" bIns="45710" rtlCol="0" anchor="ctr"/>
          <a:lstStyle/>
          <a:p>
            <a:pPr algn="ctr"/>
            <a:endParaRPr lang="pt-PT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CDFFDA9F-736A-4D25-B63B-622254F92EB4}"/>
              </a:ext>
            </a:extLst>
          </p:cNvPr>
          <p:cNvSpPr txBox="1"/>
          <p:nvPr/>
        </p:nvSpPr>
        <p:spPr>
          <a:xfrm>
            <a:off x="20029258" y="28475960"/>
            <a:ext cx="5634821" cy="4581020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>
              <a:lnSpc>
                <a:spcPts val="4198"/>
              </a:lnSpc>
              <a:spcAft>
                <a:spcPts val="1498"/>
              </a:spcAft>
            </a:pP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Secção /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31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verde</a:t>
            </a:r>
            <a:br>
              <a:rPr lang="pt-PT" sz="3100" b="1" dirty="0">
                <a:solidFill>
                  <a:srgbClr val="207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/ </a:t>
            </a:r>
            <a:r>
              <a:rPr lang="pt-PT" sz="3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32, negrito, cinza</a:t>
            </a:r>
          </a:p>
          <a:p>
            <a:pPr>
              <a:lnSpc>
                <a:spcPts val="4198"/>
              </a:lnSpc>
              <a:spcAft>
                <a:spcPts val="1498"/>
              </a:spcAft>
              <a:defRPr/>
            </a:pP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egestas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1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3100" dirty="0">
                <a:latin typeface="Arial" panose="020B0604020202020204" pitchFamily="34" charset="0"/>
                <a:cs typeface="Arial" panose="020B0604020202020204" pitchFamily="34" charset="0"/>
              </a:rPr>
              <a:t> vitae egestas.</a:t>
            </a:r>
          </a:p>
        </p:txBody>
      </p:sp>
      <p:pic>
        <p:nvPicPr>
          <p:cNvPr id="13" name="Imagem 12" descr="Uma imagem com pessoa, interior, pessoas, grupo&#10;&#10;Descrição gerada automaticamente">
            <a:extLst>
              <a:ext uri="{FF2B5EF4-FFF2-40B4-BE49-F238E27FC236}">
                <a16:creationId xmlns:a16="http://schemas.microsoft.com/office/drawing/2014/main" id="{078697E0-690A-4154-B64C-E07369805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9745" y="28033713"/>
            <a:ext cx="13374624" cy="6333744"/>
          </a:xfrm>
          <a:prstGeom prst="rect">
            <a:avLst/>
          </a:prstGeom>
        </p:spPr>
      </p:pic>
      <p:sp>
        <p:nvSpPr>
          <p:cNvPr id="14" name="TextBox 48">
            <a:extLst>
              <a:ext uri="{FF2B5EF4-FFF2-40B4-BE49-F238E27FC236}">
                <a16:creationId xmlns:a16="http://schemas.microsoft.com/office/drawing/2014/main" id="{06517507-8971-4213-8DF8-F62E75016A1C}"/>
              </a:ext>
            </a:extLst>
          </p:cNvPr>
          <p:cNvSpPr txBox="1"/>
          <p:nvPr/>
        </p:nvSpPr>
        <p:spPr>
          <a:xfrm>
            <a:off x="5212704" y="34628850"/>
            <a:ext cx="9614051" cy="923310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pt-PT" sz="27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 – N.º da figura: </a:t>
            </a:r>
            <a:r>
              <a:rPr lang="pt-PT" sz="2700" b="1" dirty="0" err="1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7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28, negrito, vermelho</a:t>
            </a:r>
          </a:p>
          <a:p>
            <a:r>
              <a:rPr lang="pt-PT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Descrição: </a:t>
            </a:r>
            <a:r>
              <a:rPr lang="pt-PT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28, cinza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6064BA98-AF30-4658-85A8-7EF4BB60AA2F}"/>
              </a:ext>
            </a:extLst>
          </p:cNvPr>
          <p:cNvSpPr txBox="1"/>
          <p:nvPr/>
        </p:nvSpPr>
        <p:spPr>
          <a:xfrm>
            <a:off x="5169745" y="37739192"/>
            <a:ext cx="10274125" cy="2453472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>
              <a:lnSpc>
                <a:spcPts val="4198"/>
              </a:lnSpc>
              <a:spcAft>
                <a:spcPts val="1498"/>
              </a:spcAft>
            </a:pPr>
            <a:r>
              <a:rPr lang="pt-PT" sz="3100" b="1" dirty="0">
                <a:solidFill>
                  <a:srgbClr val="7E11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</a:p>
          <a:p>
            <a:pPr>
              <a:spcAft>
                <a:spcPts val="1498"/>
              </a:spcAft>
            </a:pPr>
            <a:r>
              <a:rPr lang="pt-PT" sz="2700" dirty="0">
                <a:latin typeface="Arial" panose="020B0604020202020204" pitchFamily="34" charset="0"/>
                <a:cs typeface="Arial" panose="020B0604020202020204" pitchFamily="34" charset="0"/>
              </a:rPr>
              <a:t>Bibliografia: </a:t>
            </a:r>
            <a:r>
              <a:rPr lang="pt-PT" sz="27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2700" dirty="0">
                <a:latin typeface="Arial" panose="020B0604020202020204" pitchFamily="34" charset="0"/>
                <a:cs typeface="Arial" panose="020B0604020202020204" pitchFamily="34" charset="0"/>
              </a:rPr>
              <a:t>, 26, preto, indicado com [nº] no texto</a:t>
            </a:r>
          </a:p>
          <a:p>
            <a:pPr>
              <a:spcAft>
                <a:spcPts val="1498"/>
              </a:spcAft>
            </a:pPr>
            <a:r>
              <a:rPr lang="pt-PT" sz="27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(2008).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Volume.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Páginas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498"/>
              </a:spcAft>
            </a:pPr>
            <a:r>
              <a:rPr lang="pt-PT" sz="27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(2009).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livro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Editora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Local.</a:t>
            </a:r>
            <a:endParaRPr lang="pt-PT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2937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372</Words>
  <Application>Microsoft Office PowerPoint</Application>
  <PresentationFormat>Personalizados</PresentationFormat>
  <Paragraphs>26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Modelo de apresentação personalizado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Bento</dc:creator>
  <cp:lastModifiedBy>Gabriela Bento</cp:lastModifiedBy>
  <cp:revision>4</cp:revision>
  <dcterms:created xsi:type="dcterms:W3CDTF">2019-07-03T13:39:00Z</dcterms:created>
  <dcterms:modified xsi:type="dcterms:W3CDTF">2019-07-03T13:53:21Z</dcterms:modified>
</cp:coreProperties>
</file>